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02" r:id="rId5"/>
    <p:sldId id="268" r:id="rId6"/>
    <p:sldId id="303" r:id="rId7"/>
    <p:sldId id="304" r:id="rId8"/>
    <p:sldId id="305" r:id="rId9"/>
    <p:sldId id="306" r:id="rId10"/>
    <p:sldId id="307" r:id="rId11"/>
    <p:sldId id="30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7.5756382724886757E-3"/>
                  <c:y val="1.001809920631087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47-4B55-8160-BB730E355746}"/>
                </c:ext>
              </c:extLst>
            </c:dLbl>
            <c:dLbl>
              <c:idx val="6"/>
              <c:layout>
                <c:manualLayout>
                  <c:x val="6.0606060606060623E-3"/>
                  <c:y val="-2.73224043715851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47-4B55-8160-BB730E355746}"/>
                </c:ext>
              </c:extLst>
            </c:dLbl>
            <c:dLbl>
              <c:idx val="7"/>
              <c:layout>
                <c:manualLayout>
                  <c:x val="6.0606060606060623E-3"/>
                  <c:y val="-5.4644808743169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47-4B55-8160-BB730E355746}"/>
                </c:ext>
              </c:extLst>
            </c:dLbl>
            <c:dLbl>
              <c:idx val="8"/>
              <c:layout>
                <c:manualLayout>
                  <c:x val="6.0606060606060623E-3"/>
                  <c:y val="-5.4644808743169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47-4B55-8160-BB730E355746}"/>
                </c:ext>
              </c:extLst>
            </c:dLbl>
            <c:dLbl>
              <c:idx val="9"/>
              <c:layout>
                <c:manualLayout>
                  <c:x val="6.0606060606060623E-3"/>
                  <c:y val="-5.46448087431693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47-4B55-8160-BB730E355746}"/>
                </c:ext>
              </c:extLst>
            </c:dLbl>
            <c:dLbl>
              <c:idx val="10"/>
              <c:layout>
                <c:manualLayout>
                  <c:x val="3.8019565736101182E-3"/>
                  <c:y val="-2.73224043715846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47-4B55-8160-BB730E3557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Other</c:v>
                </c:pt>
                <c:pt idx="1">
                  <c:v>Accounting/finance</c:v>
                </c:pt>
                <c:pt idx="2">
                  <c:v>Legal</c:v>
                </c:pt>
                <c:pt idx="3">
                  <c:v>Operation logistics</c:v>
                </c:pt>
                <c:pt idx="4">
                  <c:v>Information technology</c:v>
                </c:pt>
                <c:pt idx="5">
                  <c:v>Customer service</c:v>
                </c:pt>
                <c:pt idx="6">
                  <c:v>Management (corporate/senior)</c:v>
                </c:pt>
                <c:pt idx="7">
                  <c:v>Sales</c:v>
                </c:pt>
                <c:pt idx="8">
                  <c:v>Public relations</c:v>
                </c:pt>
                <c:pt idx="9">
                  <c:v>HR</c:v>
                </c:pt>
                <c:pt idx="10">
                  <c:v>Marketing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8.0000000000000043E-2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6.0000000000000032E-2</c:v>
                </c:pt>
                <c:pt idx="4">
                  <c:v>0.12000000000000002</c:v>
                </c:pt>
                <c:pt idx="5">
                  <c:v>0.15000000000000011</c:v>
                </c:pt>
                <c:pt idx="6">
                  <c:v>0.2</c:v>
                </c:pt>
                <c:pt idx="7">
                  <c:v>0.2400000000000001</c:v>
                </c:pt>
                <c:pt idx="8">
                  <c:v>0.38000000000000023</c:v>
                </c:pt>
                <c:pt idx="9">
                  <c:v>0.44</c:v>
                </c:pt>
                <c:pt idx="10">
                  <c:v>0.67000000000000071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47-4B55-8160-BB730E355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shape val="cylinder"/>
        <c:axId val="129675264"/>
        <c:axId val="129676800"/>
        <c:axId val="0"/>
      </c:bar3DChart>
      <c:catAx>
        <c:axId val="1296752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 pitchFamily="34" charset="0"/>
              </a:defRPr>
            </a:pPr>
            <a:endParaRPr lang="en-US"/>
          </a:p>
        </c:txPr>
        <c:crossAx val="129676800"/>
        <c:crosses val="autoZero"/>
        <c:auto val="1"/>
        <c:lblAlgn val="ctr"/>
        <c:lblOffset val="100"/>
        <c:noMultiLvlLbl val="0"/>
      </c:catAx>
      <c:valAx>
        <c:axId val="12967680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9675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02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401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092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286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75764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53052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57794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83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050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3995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996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1E174D-32BC-4477-92E3-E90F1D332F49}" type="datetimeFigureOut">
              <a:rPr lang="en-CA" smtClean="0"/>
              <a:t>2018-11-19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C0551EC-4BC9-48C3-B959-11A3969C38C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743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N6FSQUnPqk&amp;authuser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xnio.com/people/female-women/girl-with-computer-emerging-technologies-social-medi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istrybestpractices.com/2014/07/the-day-in-life-of-mobile-teen.html#comment-for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E21B8-FFA4-4A62-8844-EF9E69E84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333" y="643467"/>
            <a:ext cx="7558609" cy="4849909"/>
          </a:xfrm>
        </p:spPr>
        <p:txBody>
          <a:bodyPr anchor="b">
            <a:normAutofit/>
          </a:bodyPr>
          <a:lstStyle/>
          <a:p>
            <a:pPr algn="l"/>
            <a:r>
              <a:rPr lang="en-CA" sz="8800" dirty="0"/>
              <a:t>Social Media impact on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4CB07-F5DD-40FF-A866-5A9504955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333" y="5563388"/>
            <a:ext cx="7558609" cy="742279"/>
          </a:xfrm>
        </p:spPr>
        <p:txBody>
          <a:bodyPr>
            <a:normAutofit/>
          </a:bodyPr>
          <a:lstStyle/>
          <a:p>
            <a:pPr algn="l"/>
            <a:r>
              <a:rPr lang="en-CA" sz="1800" dirty="0"/>
              <a:t>BY Loveneet, Ranjeet, Prabhjot &amp; ketandeep</a:t>
            </a:r>
          </a:p>
        </p:txBody>
      </p:sp>
    </p:spTree>
    <p:extLst>
      <p:ext uri="{BB962C8B-B14F-4D97-AF65-F5344CB8AC3E}">
        <p14:creationId xmlns:p14="http://schemas.microsoft.com/office/powerpoint/2010/main" val="3611423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59109-7540-45D3-8F3A-B37B61E0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C27F4-C3E7-48E1-8A7D-55BE75C67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Results in Higher Productivity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Job Satisfaction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Efficient performance</a:t>
            </a:r>
          </a:p>
        </p:txBody>
      </p:sp>
    </p:spTree>
    <p:extLst>
      <p:ext uri="{BB962C8B-B14F-4D97-AF65-F5344CB8AC3E}">
        <p14:creationId xmlns:p14="http://schemas.microsoft.com/office/powerpoint/2010/main" val="1403420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2EFE-4875-4505-A608-566744CF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B580B-10BA-42E6-9E8D-77FADAA8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argue that social interaction and workplace due to social media usage outweighs its negative impacts over memory and thinking skills for the working class.</a:t>
            </a:r>
          </a:p>
          <a:p>
            <a:endParaRPr lang="en-CA" dirty="0"/>
          </a:p>
          <a:p>
            <a:r>
              <a:rPr lang="en-CA">
                <a:hlinkClick r:id="rId2"/>
              </a:rPr>
              <a:t>https://www.youtube.com/watch?v=JN6FSQUnPqk&amp;authuser=0</a:t>
            </a:r>
            <a:endParaRPr lang="en-CA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732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37CA915-6606-4C8E-9D68-68BB384490D7}"/>
              </a:ext>
            </a:extLst>
          </p:cNvPr>
          <p:cNvSpPr txBox="1"/>
          <p:nvPr/>
        </p:nvSpPr>
        <p:spPr>
          <a:xfrm>
            <a:off x="993912" y="238539"/>
            <a:ext cx="11074261" cy="9943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000" b="1" dirty="0"/>
              <a:t>INTRODUCTION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CA" dirty="0"/>
          </a:p>
          <a:p>
            <a:pPr marL="342900" indent="-342900">
              <a:lnSpc>
                <a:spcPct val="300000"/>
              </a:lnSpc>
              <a:buFont typeface="Wingdings" panose="05000000000000000000" pitchFamily="2" charset="2"/>
              <a:buChar char="Ø"/>
            </a:pPr>
            <a:r>
              <a:rPr lang="en-CA" sz="2400" b="1" dirty="0"/>
              <a:t>   Co-operation and harmony = better productivity and functioning </a:t>
            </a:r>
          </a:p>
          <a:p>
            <a:pPr marL="342900" indent="-342900">
              <a:lnSpc>
                <a:spcPct val="300000"/>
              </a:lnSpc>
              <a:buFont typeface="Wingdings" panose="05000000000000000000" pitchFamily="2" charset="2"/>
              <a:buChar char="Ø"/>
            </a:pPr>
            <a:r>
              <a:rPr lang="en-CA" sz="2400" b="1" dirty="0"/>
              <a:t>Communication among colleagues via social media</a:t>
            </a:r>
          </a:p>
          <a:p>
            <a:pPr marL="342900" indent="-342900">
              <a:lnSpc>
                <a:spcPct val="300000"/>
              </a:lnSpc>
              <a:buFont typeface="Wingdings" panose="05000000000000000000" pitchFamily="2" charset="2"/>
              <a:buChar char="Ø"/>
            </a:pPr>
            <a:r>
              <a:rPr lang="en-CA" sz="2400" b="1" dirty="0"/>
              <a:t>Social media has two perspectives</a:t>
            </a:r>
          </a:p>
          <a:p>
            <a:pPr marL="914400" lvl="1" indent="-457200">
              <a:lnSpc>
                <a:spcPct val="300000"/>
              </a:lnSpc>
              <a:buFont typeface="+mj-lt"/>
              <a:buAutoNum type="arabicPeriod"/>
            </a:pPr>
            <a:r>
              <a:rPr lang="en-CA" sz="1600" b="1" dirty="0"/>
              <a:t>Knowledge or information</a:t>
            </a:r>
          </a:p>
          <a:p>
            <a:pPr marL="914400" lvl="1" indent="-457200">
              <a:lnSpc>
                <a:spcPct val="300000"/>
              </a:lnSpc>
              <a:buFont typeface="+mj-lt"/>
              <a:buAutoNum type="arabicPeriod"/>
            </a:pPr>
            <a:r>
              <a:rPr lang="en-CA" sz="1600" b="1" dirty="0"/>
              <a:t>Unusual messaging</a:t>
            </a:r>
          </a:p>
          <a:p>
            <a:pPr marL="285750" indent="-285750" algn="ctr">
              <a:lnSpc>
                <a:spcPct val="300000"/>
              </a:lnSpc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 algn="ctr">
              <a:lnSpc>
                <a:spcPct val="300000"/>
              </a:lnSpc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 algn="ctr">
              <a:lnSpc>
                <a:spcPct val="300000"/>
              </a:lnSpc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CA" dirty="0"/>
          </a:p>
          <a:p>
            <a:pPr algn="ctr"/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87405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31BC10-541D-40A8-905F-581C4E22A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E828F4DB-8F33-43D9-8DA0-22527C16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265AA4-68C4-48F7-AE24-6E07B4673CCC}"/>
              </a:ext>
            </a:extLst>
          </p:cNvPr>
          <p:cNvSpPr txBox="1"/>
          <p:nvPr/>
        </p:nvSpPr>
        <p:spPr>
          <a:xfrm>
            <a:off x="1349887" y="398788"/>
            <a:ext cx="990365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800" b="1" dirty="0"/>
              <a:t>REPORTS</a:t>
            </a:r>
          </a:p>
          <a:p>
            <a:r>
              <a:rPr lang="en-CA" sz="8800" b="1" dirty="0"/>
              <a:t>             &amp; </a:t>
            </a:r>
          </a:p>
          <a:p>
            <a:r>
              <a:rPr lang="en-CA" sz="8800" b="1" dirty="0"/>
              <a:t>SURVEYS</a:t>
            </a:r>
          </a:p>
          <a:p>
            <a:r>
              <a:rPr lang="en-CA" sz="8800" b="1" dirty="0"/>
              <a:t>              RESULTS</a:t>
            </a:r>
          </a:p>
        </p:txBody>
      </p:sp>
    </p:spTree>
    <p:extLst>
      <p:ext uri="{BB962C8B-B14F-4D97-AF65-F5344CB8AC3E}">
        <p14:creationId xmlns:p14="http://schemas.microsoft.com/office/powerpoint/2010/main" val="357744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241899"/>
              </p:ext>
            </p:extLst>
          </p:nvPr>
        </p:nvGraphicFramePr>
        <p:xfrm>
          <a:off x="2057400" y="1987826"/>
          <a:ext cx="8305800" cy="4031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xfrm>
            <a:off x="1410704" y="1241760"/>
            <a:ext cx="10178322" cy="149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1600" b="1" kern="0" cap="none" spc="0" dirty="0">
                <a:solidFill>
                  <a:srgbClr val="0C1C1D"/>
                </a:solidFill>
                <a:latin typeface="Calibri"/>
                <a:ea typeface="ＭＳ Ｐゴシック" pitchFamily="-65" charset="-128"/>
                <a:cs typeface="Calibri"/>
              </a:rPr>
              <a:t>Which of the following groups engage in social media activities on behalf of your organization to reach external audiences? </a:t>
            </a:r>
            <a:endParaRPr lang="en-US" sz="1600" b="1" kern="0" cap="none" spc="0" dirty="0">
              <a:solidFill>
                <a:srgbClr val="0C1C1D"/>
              </a:solidFill>
              <a:latin typeface="Calibri" pitchFamily="34" charset="0"/>
              <a:ea typeface="ＭＳ Ｐゴシック" pitchFamily="-65" charset="-128"/>
              <a:cs typeface="Calibri"/>
            </a:endParaRPr>
          </a:p>
        </p:txBody>
      </p:sp>
      <p:sp>
        <p:nvSpPr>
          <p:cNvPr id="7" name="Text Box 300"/>
          <p:cNvSpPr txBox="1">
            <a:spLocks noChangeArrowheads="1"/>
          </p:cNvSpPr>
          <p:nvPr/>
        </p:nvSpPr>
        <p:spPr bwMode="auto">
          <a:xfrm>
            <a:off x="1905000" y="60960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i="1" dirty="0">
                <a:latin typeface="Calibri" pitchFamily="34" charset="0"/>
              </a:rPr>
              <a:t>Note: n = 322. Respondents who indicated their company does not engage in social media activities were exclude from this analysis. Total does not equal 100% because respondents were able to select multiple response options. </a:t>
            </a:r>
          </a:p>
          <a:p>
            <a:r>
              <a:rPr lang="en-US" sz="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216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96472-4D2E-4527-9BA6-A1ACD254ACF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2332684" y="1691640"/>
          <a:ext cx="7192316" cy="4023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78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Percentage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1" u="none" strike="noStrike" dirty="0" err="1">
                          <a:latin typeface="Calibri" pitchFamily="34" charset="0"/>
                        </a:rPr>
                        <a:t>Facebook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45%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LinkedIn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34%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Twitter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28%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YouTube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18%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Photo-sharing applications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Video-sharing sites other than YouTube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MySpace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Foursquare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Second Life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Other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latin typeface="Calibri" pitchFamily="34" charset="0"/>
                        </a:rPr>
                        <a:t>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2200" y="5925980"/>
            <a:ext cx="632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Calibri" pitchFamily="34" charset="0"/>
              </a:rPr>
              <a:t>Note: n = 532. Total does not equal 100% because respondents were able to select multiple response options.    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81200" y="457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kern="0" dirty="0">
                <a:solidFill>
                  <a:srgbClr val="0C1C1D"/>
                </a:solidFill>
                <a:latin typeface="Calibri"/>
                <a:ea typeface="ＭＳ Ｐゴシック" pitchFamily="-65" charset="-128"/>
              </a:rPr>
              <a:t>Which of the following </a:t>
            </a:r>
            <a:r>
              <a:rPr lang="en-US" u="heavy" kern="0" dirty="0">
                <a:solidFill>
                  <a:srgbClr val="0C1C1D"/>
                </a:solidFill>
                <a:latin typeface="Calibri"/>
                <a:ea typeface="ＭＳ Ｐゴシック" pitchFamily="-65" charset="-128"/>
              </a:rPr>
              <a:t>social networking services or multimedia platforms</a:t>
            </a:r>
            <a:r>
              <a:rPr lang="en-US" kern="0" dirty="0">
                <a:solidFill>
                  <a:srgbClr val="0C1C1D"/>
                </a:solidFill>
                <a:latin typeface="Calibri"/>
                <a:ea typeface="ＭＳ Ｐゴシック" pitchFamily="-65" charset="-128"/>
              </a:rPr>
              <a:t> does your organization use to reach external audiences?</a:t>
            </a:r>
            <a:endParaRPr lang="en-US" kern="0" dirty="0">
              <a:solidFill>
                <a:srgbClr val="0C1C1D"/>
              </a:solidFill>
              <a:latin typeface="Calibri" pitchFamily="34" charset="0"/>
              <a:ea typeface="ＭＳ Ｐゴシック" pitchFamily="-65" charset="-12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984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05D4-25B0-4C34-8B78-7455DF10A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EB91A-8EB8-48FB-957E-90C69F127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Positive consequences </a:t>
            </a:r>
          </a:p>
          <a:p>
            <a:endParaRPr lang="en-CA" dirty="0"/>
          </a:p>
          <a:p>
            <a:r>
              <a:rPr lang="en-CA" sz="2800" dirty="0"/>
              <a:t>Sharing information</a:t>
            </a:r>
          </a:p>
          <a:p>
            <a:endParaRPr lang="en-CA" sz="2800" dirty="0"/>
          </a:p>
          <a:p>
            <a:r>
              <a:rPr lang="en-CA" sz="2800" dirty="0"/>
              <a:t>Social Interaction</a:t>
            </a:r>
          </a:p>
        </p:txBody>
      </p:sp>
    </p:spTree>
    <p:extLst>
      <p:ext uri="{BB962C8B-B14F-4D97-AF65-F5344CB8AC3E}">
        <p14:creationId xmlns:p14="http://schemas.microsoft.com/office/powerpoint/2010/main" val="1563837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person on a computer&#10;&#10;Description generated with very high confidence">
            <a:extLst>
              <a:ext uri="{FF2B5EF4-FFF2-40B4-BE49-F238E27FC236}">
                <a16:creationId xmlns:a16="http://schemas.microsoft.com/office/drawing/2014/main" id="{03E716E1-9C46-4C89-AB31-5B41DE6A92F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764" r="9764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9BE6DA7-EC34-4695-8154-B7CC6CF72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Useful Features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26901-EC5B-459B-85B5-14B267C68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2800" dirty="0"/>
              <a:t>Relaxation of mind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2800" dirty="0"/>
              <a:t>A source of applying job </a:t>
            </a:r>
          </a:p>
        </p:txBody>
      </p:sp>
    </p:spTree>
    <p:extLst>
      <p:ext uri="{BB962C8B-B14F-4D97-AF65-F5344CB8AC3E}">
        <p14:creationId xmlns:p14="http://schemas.microsoft.com/office/powerpoint/2010/main" val="183349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0CC1-7EEE-4B8F-A38B-B7A33DB6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52E8A-97D2-4DCC-BCEE-F2AB5082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Distraction</a:t>
            </a:r>
          </a:p>
          <a:p>
            <a:endParaRPr lang="en-CA" sz="3200" dirty="0"/>
          </a:p>
          <a:p>
            <a:r>
              <a:rPr lang="en-CA" sz="3200" dirty="0"/>
              <a:t>Wrong Use</a:t>
            </a:r>
          </a:p>
          <a:p>
            <a:endParaRPr lang="en-CA" sz="3200" dirty="0"/>
          </a:p>
          <a:p>
            <a:r>
              <a:rPr lang="en-CA" sz="3200" dirty="0"/>
              <a:t>Health Issues</a:t>
            </a:r>
          </a:p>
        </p:txBody>
      </p:sp>
    </p:spTree>
    <p:extLst>
      <p:ext uri="{BB962C8B-B14F-4D97-AF65-F5344CB8AC3E}">
        <p14:creationId xmlns:p14="http://schemas.microsoft.com/office/powerpoint/2010/main" val="146438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05CA2C82-EB2B-4ECB-9A44-A906DC3EB4E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1513" r="21513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67A1DB1-DFC3-48EA-B0A1-9A7CEA960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affecting Youth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571B6-D02D-431E-8C23-364AFEF8E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2000" dirty="0"/>
              <a:t>Serious problem for the baby boomers.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C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CA" sz="2000" dirty="0"/>
              <a:t>Facebook and Instagram, number one source of distraction.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5D7C86-B6B1-4852-8A57-259A93DA7236}"/>
              </a:ext>
            </a:extLst>
          </p:cNvPr>
          <p:cNvSpPr txBox="1"/>
          <p:nvPr/>
        </p:nvSpPr>
        <p:spPr>
          <a:xfrm>
            <a:off x="283464" y="6857999"/>
            <a:ext cx="73555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>
                <a:hlinkClick r:id="rId3" tooltip="http://www.ministrybestpractices.com/2014/07/the-day-in-life-of-mobile-teen.html#comment-form"/>
              </a:rPr>
              <a:t>This Photo</a:t>
            </a:r>
            <a:r>
              <a:rPr lang="en-CA" sz="900"/>
              <a:t> by Unknown Author is licensed under </a:t>
            </a:r>
            <a:r>
              <a:rPr lang="en-CA" sz="900">
                <a:hlinkClick r:id="rId4" tooltip="https://creativecommons.org/licenses/by-nc/3.0/"/>
              </a:rPr>
              <a:t>CC BY-NC</a:t>
            </a:r>
            <a:endParaRPr lang="en-CA" sz="900"/>
          </a:p>
        </p:txBody>
      </p:sp>
    </p:spTree>
    <p:extLst>
      <p:ext uri="{BB962C8B-B14F-4D97-AF65-F5344CB8AC3E}">
        <p14:creationId xmlns:p14="http://schemas.microsoft.com/office/powerpoint/2010/main" val="31885315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291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Gill Sans MT</vt:lpstr>
      <vt:lpstr>Impact</vt:lpstr>
      <vt:lpstr>Wingdings</vt:lpstr>
      <vt:lpstr>Badge</vt:lpstr>
      <vt:lpstr>Social Media impact on work</vt:lpstr>
      <vt:lpstr>PowerPoint Presentation</vt:lpstr>
      <vt:lpstr>PowerPoint Presentation</vt:lpstr>
      <vt:lpstr>Which of the following groups engage in social media activities on behalf of your organization to reach external audiences? </vt:lpstr>
      <vt:lpstr>PowerPoint Presentation</vt:lpstr>
      <vt:lpstr>Advantages</vt:lpstr>
      <vt:lpstr>Useful Features</vt:lpstr>
      <vt:lpstr>Disadvantages</vt:lpstr>
      <vt:lpstr>affecting Youth</vt:lpstr>
      <vt:lpstr>Conclusion</vt:lpstr>
      <vt:lpstr>Thesis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impact on work</dc:title>
  <dc:creator>Prabhjot Saini</dc:creator>
  <cp:lastModifiedBy>loveneet singh</cp:lastModifiedBy>
  <cp:revision>17</cp:revision>
  <dcterms:created xsi:type="dcterms:W3CDTF">2018-11-19T01:56:03Z</dcterms:created>
  <dcterms:modified xsi:type="dcterms:W3CDTF">2018-11-20T07:19:54Z</dcterms:modified>
</cp:coreProperties>
</file>